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move the slide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E6DCD1A-CD93-4A6A-BB54-7BE505DDCE8B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17D046-ABF6-4C7D-86FB-85781B586B89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3D5D97-C8E7-4451-B7AC-EC6DFA46C9F6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0FA703-44A6-41ED-BD0E-063524ACA3CE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4C04FD-2355-45F7-80C5-98A9021610BC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410853-A0C4-4E24-940E-03FFDD5BFF82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41222C-8BF1-4D27-AEC3-5B60AB3EC6EE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0F75A3-B962-4061-AB3C-E1A6A49F2ABB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422723-4F59-4F57-84A7-3B4229FFF120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2F9BA5-6A0B-473A-A177-EE7ABC553941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035C19-1509-4844-8C0E-4081C9735FD3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1ED1D8-3BEB-4609-BCF6-D6AA7EF6A489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edit the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title text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7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09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21.xml"/><Relationship Id="rId3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97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58" name="Text 0"/>
          <p:cNvSpPr/>
          <p:nvPr/>
        </p:nvSpPr>
        <p:spPr>
          <a:xfrm>
            <a:off x="6280200" y="2883600"/>
            <a:ext cx="62010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94" strike="noStrike">
                <a:solidFill>
                  <a:srgbClr val="ff8aaf"/>
                </a:solidFill>
                <a:latin typeface="Petrona Bold"/>
                <a:ea typeface="Petrona Bold"/>
              </a:rPr>
              <a:t>OSI Model and Protocol</a:t>
            </a:r>
            <a:endParaRPr b="0" lang="en-IN" sz="4650" spc="-1" strike="noStrike">
              <a:latin typeface="Arial"/>
            </a:endParaRPr>
          </a:p>
        </p:txBody>
      </p:sp>
      <p:sp>
        <p:nvSpPr>
          <p:cNvPr id="459" name="Text 1"/>
          <p:cNvSpPr/>
          <p:nvPr/>
        </p:nvSpPr>
        <p:spPr>
          <a:xfrm>
            <a:off x="6280200" y="396828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An exploration of the OSI model and its various layers, as well as the role of protocols in network communication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60" name="Shape 2"/>
          <p:cNvSpPr/>
          <p:nvPr/>
        </p:nvSpPr>
        <p:spPr>
          <a:xfrm>
            <a:off x="6280200" y="496584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1" name="Image 1" descr="preencoded.png"/>
          <p:cNvPicPr/>
          <p:nvPr/>
        </p:nvPicPr>
        <p:blipFill>
          <a:blip r:embed="rId2"/>
          <a:stretch/>
        </p:blipFill>
        <p:spPr>
          <a:xfrm>
            <a:off x="6287760" y="4973760"/>
            <a:ext cx="347400" cy="347400"/>
          </a:xfrm>
          <a:prstGeom prst="rect">
            <a:avLst/>
          </a:prstGeom>
          <a:ln w="0">
            <a:noFill/>
          </a:ln>
        </p:spPr>
      </p:pic>
      <p:sp>
        <p:nvSpPr>
          <p:cNvPr id="462" name="Text 3"/>
          <p:cNvSpPr/>
          <p:nvPr/>
        </p:nvSpPr>
        <p:spPr>
          <a:xfrm>
            <a:off x="6756480" y="4948920"/>
            <a:ext cx="224892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1" lang="en-US" sz="2200" spc="-38" strike="noStrike">
                <a:solidFill>
                  <a:srgbClr val="e0d6de"/>
                </a:solidFill>
                <a:latin typeface="Inter Bold"/>
                <a:ea typeface="Inter Bold"/>
              </a:rPr>
              <a:t>by S Shabareesh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46" name="Text 0"/>
          <p:cNvSpPr/>
          <p:nvPr/>
        </p:nvSpPr>
        <p:spPr>
          <a:xfrm>
            <a:off x="793800" y="138132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94" strike="noStrike">
                <a:solidFill>
                  <a:srgbClr val="ff8aaf"/>
                </a:solidFill>
                <a:latin typeface="Petrona Bold"/>
                <a:ea typeface="Petrona Bold"/>
              </a:rPr>
              <a:t>Protocol and It's Types</a:t>
            </a:r>
            <a:endParaRPr b="0" lang="en-IN" sz="4650" spc="-1" strike="noStrike">
              <a:latin typeface="Arial"/>
            </a:endParaRPr>
          </a:p>
        </p:txBody>
      </p:sp>
      <p:sp>
        <p:nvSpPr>
          <p:cNvPr id="547" name="Shape 1"/>
          <p:cNvSpPr/>
          <p:nvPr/>
        </p:nvSpPr>
        <p:spPr>
          <a:xfrm>
            <a:off x="793800" y="2465640"/>
            <a:ext cx="169560" cy="1233720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Text 2"/>
          <p:cNvSpPr/>
          <p:nvPr/>
        </p:nvSpPr>
        <p:spPr>
          <a:xfrm>
            <a:off x="1303920" y="24656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Definition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49" name="Text 3"/>
          <p:cNvSpPr/>
          <p:nvPr/>
        </p:nvSpPr>
        <p:spPr>
          <a:xfrm>
            <a:off x="1303920" y="2973960"/>
            <a:ext cx="7045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A set of rules that govern communication between devices on a network, ensuring interoperability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50" name="Shape 4"/>
          <p:cNvSpPr/>
          <p:nvPr/>
        </p:nvSpPr>
        <p:spPr>
          <a:xfrm>
            <a:off x="1134000" y="3926520"/>
            <a:ext cx="169560" cy="1233720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Text 5"/>
          <p:cNvSpPr/>
          <p:nvPr/>
        </p:nvSpPr>
        <p:spPr>
          <a:xfrm>
            <a:off x="1644120" y="39265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Types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52" name="Text 6"/>
          <p:cNvSpPr/>
          <p:nvPr/>
        </p:nvSpPr>
        <p:spPr>
          <a:xfrm>
            <a:off x="1644120" y="4434840"/>
            <a:ext cx="6705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Various types of protocols exist, each designed for specific network tasks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53" name="Shape 7"/>
          <p:cNvSpPr/>
          <p:nvPr/>
        </p:nvSpPr>
        <p:spPr>
          <a:xfrm>
            <a:off x="1474200" y="5387400"/>
            <a:ext cx="169560" cy="1233720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Text 8"/>
          <p:cNvSpPr/>
          <p:nvPr/>
        </p:nvSpPr>
        <p:spPr>
          <a:xfrm>
            <a:off x="1984320" y="53874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Examples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55" name="Text 9"/>
          <p:cNvSpPr/>
          <p:nvPr/>
        </p:nvSpPr>
        <p:spPr>
          <a:xfrm>
            <a:off x="1984320" y="5895360"/>
            <a:ext cx="63655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TCP/IP, HTTP, FTP, SMTP, and DNS are commonly used protocols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57" name="Text 0"/>
          <p:cNvSpPr/>
          <p:nvPr/>
        </p:nvSpPr>
        <p:spPr>
          <a:xfrm>
            <a:off x="793800" y="2759400"/>
            <a:ext cx="7556040" cy="102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8050"/>
              </a:lnSpc>
              <a:buNone/>
              <a:tabLst>
                <a:tab algn="l" pos="0"/>
              </a:tabLst>
            </a:pPr>
            <a:r>
              <a:rPr b="1" lang="en-US" sz="6450" spc="-131" strike="noStrike">
                <a:solidFill>
                  <a:srgbClr val="ff8aaf"/>
                </a:solidFill>
                <a:latin typeface="Petrona Bold"/>
                <a:ea typeface="Petrona Bold"/>
              </a:rPr>
              <a:t>Thank You</a:t>
            </a:r>
            <a:endParaRPr b="0" lang="en-IN" sz="6450" spc="-1" strike="noStrike">
              <a:latin typeface="Arial"/>
            </a:endParaRPr>
          </a:p>
        </p:txBody>
      </p:sp>
      <p:sp>
        <p:nvSpPr>
          <p:cNvPr id="558" name="Text 1"/>
          <p:cNvSpPr/>
          <p:nvPr/>
        </p:nvSpPr>
        <p:spPr>
          <a:xfrm>
            <a:off x="793800" y="412632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Thank you for your time.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59" name="Text 2"/>
          <p:cNvSpPr/>
          <p:nvPr/>
        </p:nvSpPr>
        <p:spPr>
          <a:xfrm>
            <a:off x="793800" y="474444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I hope this presentation helped you better understand the OSI model and protocols.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 0"/>
          <p:cNvSpPr/>
          <p:nvPr/>
        </p:nvSpPr>
        <p:spPr>
          <a:xfrm>
            <a:off x="793800" y="2694600"/>
            <a:ext cx="784116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94" strike="noStrike">
                <a:solidFill>
                  <a:srgbClr val="ff8aaf"/>
                </a:solidFill>
                <a:latin typeface="Petrona Bold"/>
                <a:ea typeface="Petrona Bold"/>
              </a:rPr>
              <a:t>Introduction to the OSI Model</a:t>
            </a:r>
            <a:endParaRPr b="0" lang="en-IN" sz="4650" spc="-1" strike="noStrike">
              <a:latin typeface="Arial"/>
            </a:endParaRPr>
          </a:p>
        </p:txBody>
      </p:sp>
      <p:sp>
        <p:nvSpPr>
          <p:cNvPr id="464" name="Text 1"/>
          <p:cNvSpPr/>
          <p:nvPr/>
        </p:nvSpPr>
        <p:spPr>
          <a:xfrm>
            <a:off x="793800" y="400608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ff8aaf"/>
                </a:solidFill>
                <a:latin typeface="Petrona Bold"/>
                <a:ea typeface="Petrona Bold"/>
              </a:rPr>
              <a:t>Structure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465" name="Text 2"/>
          <p:cNvSpPr/>
          <p:nvPr/>
        </p:nvSpPr>
        <p:spPr>
          <a:xfrm>
            <a:off x="793800" y="460476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Seven layers, each with specific tasks, working together for seamless communication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66" name="Text 3"/>
          <p:cNvSpPr/>
          <p:nvPr/>
        </p:nvSpPr>
        <p:spPr>
          <a:xfrm>
            <a:off x="7599600" y="400608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ff8aaf"/>
                </a:solidFill>
                <a:latin typeface="Petrona Bold"/>
                <a:ea typeface="Petrona Bold"/>
              </a:rPr>
              <a:t>Standardization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467" name="Text 4"/>
          <p:cNvSpPr/>
          <p:nvPr/>
        </p:nvSpPr>
        <p:spPr>
          <a:xfrm>
            <a:off x="7599600" y="460476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A reference model that standardizes network communication, ensuring compatibility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69" name="Text 0"/>
          <p:cNvSpPr/>
          <p:nvPr/>
        </p:nvSpPr>
        <p:spPr>
          <a:xfrm>
            <a:off x="6280200" y="104112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94" strike="noStrike">
                <a:solidFill>
                  <a:srgbClr val="ff8aaf"/>
                </a:solidFill>
                <a:latin typeface="Petrona Bold"/>
                <a:ea typeface="Petrona Bold"/>
              </a:rPr>
              <a:t>Application Layer</a:t>
            </a:r>
            <a:endParaRPr b="0" lang="en-IN" sz="4650" spc="-1" strike="noStrike">
              <a:latin typeface="Arial"/>
            </a:endParaRPr>
          </a:p>
        </p:txBody>
      </p:sp>
      <p:pic>
        <p:nvPicPr>
          <p:cNvPr id="470" name="Image 1" descr="preencoded.png"/>
          <p:cNvPicPr/>
          <p:nvPr/>
        </p:nvPicPr>
        <p:blipFill>
          <a:blip r:embed="rId2"/>
          <a:stretch/>
        </p:blipFill>
        <p:spPr>
          <a:xfrm>
            <a:off x="6280200" y="2125800"/>
            <a:ext cx="1133640" cy="1687320"/>
          </a:xfrm>
          <a:prstGeom prst="rect">
            <a:avLst/>
          </a:prstGeom>
          <a:ln w="0">
            <a:noFill/>
          </a:ln>
        </p:spPr>
      </p:pic>
      <p:sp>
        <p:nvSpPr>
          <p:cNvPr id="471" name="Text 1"/>
          <p:cNvSpPr/>
          <p:nvPr/>
        </p:nvSpPr>
        <p:spPr>
          <a:xfrm>
            <a:off x="7754400" y="23526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User Interface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472" name="Text 2"/>
          <p:cNvSpPr/>
          <p:nvPr/>
        </p:nvSpPr>
        <p:spPr>
          <a:xfrm>
            <a:off x="7754400" y="286056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Provides the user interface for accessing network services, including web browsers and email clients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473" name="Image 2" descr="preencoded.png"/>
          <p:cNvPicPr/>
          <p:nvPr/>
        </p:nvPicPr>
        <p:blipFill>
          <a:blip r:embed="rId3"/>
          <a:stretch/>
        </p:blipFill>
        <p:spPr>
          <a:xfrm>
            <a:off x="6280200" y="3813120"/>
            <a:ext cx="1133640" cy="1687320"/>
          </a:xfrm>
          <a:prstGeom prst="rect">
            <a:avLst/>
          </a:prstGeom>
          <a:ln w="0">
            <a:noFill/>
          </a:ln>
        </p:spPr>
      </p:pic>
      <p:sp>
        <p:nvSpPr>
          <p:cNvPr id="474" name="Text 3"/>
          <p:cNvSpPr/>
          <p:nvPr/>
        </p:nvSpPr>
        <p:spPr>
          <a:xfrm>
            <a:off x="7754400" y="40399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Network Services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475" name="Text 4"/>
          <p:cNvSpPr/>
          <p:nvPr/>
        </p:nvSpPr>
        <p:spPr>
          <a:xfrm>
            <a:off x="7754400" y="454824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Accesses network services like email, file transfer, and web browsing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476" name="Image 3" descr="preencoded.png"/>
          <p:cNvPicPr/>
          <p:nvPr/>
        </p:nvPicPr>
        <p:blipFill>
          <a:blip r:embed="rId4"/>
          <a:stretch/>
        </p:blipFill>
        <p:spPr>
          <a:xfrm>
            <a:off x="6280200" y="5500800"/>
            <a:ext cx="1133640" cy="1687320"/>
          </a:xfrm>
          <a:prstGeom prst="rect">
            <a:avLst/>
          </a:prstGeom>
          <a:ln w="0">
            <a:noFill/>
          </a:ln>
        </p:spPr>
      </p:pic>
      <p:sp>
        <p:nvSpPr>
          <p:cNvPr id="477" name="Text 5"/>
          <p:cNvSpPr/>
          <p:nvPr/>
        </p:nvSpPr>
        <p:spPr>
          <a:xfrm>
            <a:off x="7754400" y="57276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Protocol Interaction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478" name="Text 6"/>
          <p:cNvSpPr/>
          <p:nvPr/>
        </p:nvSpPr>
        <p:spPr>
          <a:xfrm>
            <a:off x="7754400" y="623592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Interacts with lower layers of the OSI model to transmit and receive data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80" name="Text 0"/>
          <p:cNvSpPr/>
          <p:nvPr/>
        </p:nvSpPr>
        <p:spPr>
          <a:xfrm>
            <a:off x="793800" y="81432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94" strike="noStrike">
                <a:solidFill>
                  <a:srgbClr val="ff8aaf"/>
                </a:solidFill>
                <a:latin typeface="Petrona Bold"/>
                <a:ea typeface="Petrona Bold"/>
              </a:rPr>
              <a:t>Presentation Layer</a:t>
            </a:r>
            <a:endParaRPr b="0" lang="en-IN" sz="4650" spc="-1" strike="noStrike">
              <a:latin typeface="Arial"/>
            </a:endParaRPr>
          </a:p>
        </p:txBody>
      </p:sp>
      <p:sp>
        <p:nvSpPr>
          <p:cNvPr id="481" name="Shape 1"/>
          <p:cNvSpPr/>
          <p:nvPr/>
        </p:nvSpPr>
        <p:spPr>
          <a:xfrm>
            <a:off x="1049040" y="1898640"/>
            <a:ext cx="30240" cy="551592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Shape 2"/>
          <p:cNvSpPr/>
          <p:nvPr/>
        </p:nvSpPr>
        <p:spPr>
          <a:xfrm>
            <a:off x="1273680" y="2394000"/>
            <a:ext cx="680040" cy="3024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Shape 3"/>
          <p:cNvSpPr/>
          <p:nvPr/>
        </p:nvSpPr>
        <p:spPr>
          <a:xfrm>
            <a:off x="793800" y="21538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Text 4"/>
          <p:cNvSpPr/>
          <p:nvPr/>
        </p:nvSpPr>
        <p:spPr>
          <a:xfrm>
            <a:off x="870480" y="2185920"/>
            <a:ext cx="35676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800" spc="-58" strike="noStrike">
                <a:solidFill>
                  <a:srgbClr val="e0d6de"/>
                </a:solidFill>
                <a:latin typeface="Petrona Bold"/>
                <a:ea typeface="Petrona Bold"/>
              </a:rPr>
              <a:t>1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85" name="Text 5"/>
          <p:cNvSpPr/>
          <p:nvPr/>
        </p:nvSpPr>
        <p:spPr>
          <a:xfrm>
            <a:off x="2183040" y="21258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Data Format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486" name="Text 6"/>
          <p:cNvSpPr/>
          <p:nvPr/>
        </p:nvSpPr>
        <p:spPr>
          <a:xfrm>
            <a:off x="2183040" y="2633760"/>
            <a:ext cx="61668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Translates data into a format that can be understood by the receiving application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87" name="Shape 7"/>
          <p:cNvSpPr/>
          <p:nvPr/>
        </p:nvSpPr>
        <p:spPr>
          <a:xfrm>
            <a:off x="1273680" y="4308120"/>
            <a:ext cx="680040" cy="3024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Shape 8"/>
          <p:cNvSpPr/>
          <p:nvPr/>
        </p:nvSpPr>
        <p:spPr>
          <a:xfrm>
            <a:off x="793800" y="406836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Text 9"/>
          <p:cNvSpPr/>
          <p:nvPr/>
        </p:nvSpPr>
        <p:spPr>
          <a:xfrm>
            <a:off x="870480" y="4100400"/>
            <a:ext cx="35676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800" spc="-58" strike="noStrike">
                <a:solidFill>
                  <a:srgbClr val="e0d6de"/>
                </a:solidFill>
                <a:latin typeface="Petrona Bold"/>
                <a:ea typeface="Petrona Bold"/>
              </a:rPr>
              <a:t>2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90" name="Text 10"/>
          <p:cNvSpPr/>
          <p:nvPr/>
        </p:nvSpPr>
        <p:spPr>
          <a:xfrm>
            <a:off x="2183040" y="40399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Encryption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491" name="Text 11"/>
          <p:cNvSpPr/>
          <p:nvPr/>
        </p:nvSpPr>
        <p:spPr>
          <a:xfrm>
            <a:off x="2183040" y="4548240"/>
            <a:ext cx="61668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Encrypts and decrypts data for secure transmission, ensuring data privacy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92" name="Shape 12"/>
          <p:cNvSpPr/>
          <p:nvPr/>
        </p:nvSpPr>
        <p:spPr>
          <a:xfrm>
            <a:off x="1273680" y="6222600"/>
            <a:ext cx="680040" cy="3024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Shape 13"/>
          <p:cNvSpPr/>
          <p:nvPr/>
        </p:nvSpPr>
        <p:spPr>
          <a:xfrm>
            <a:off x="793800" y="598284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Text 14"/>
          <p:cNvSpPr/>
          <p:nvPr/>
        </p:nvSpPr>
        <p:spPr>
          <a:xfrm>
            <a:off x="870480" y="6014520"/>
            <a:ext cx="35676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800" spc="-58" strike="noStrike">
                <a:solidFill>
                  <a:srgbClr val="e0d6de"/>
                </a:solidFill>
                <a:latin typeface="Petrona Bold"/>
                <a:ea typeface="Petrona Bold"/>
              </a:rPr>
              <a:t>3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95" name="Text 15"/>
          <p:cNvSpPr/>
          <p:nvPr/>
        </p:nvSpPr>
        <p:spPr>
          <a:xfrm>
            <a:off x="2183040" y="59544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Compression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496" name="Text 16"/>
          <p:cNvSpPr/>
          <p:nvPr/>
        </p:nvSpPr>
        <p:spPr>
          <a:xfrm>
            <a:off x="2183040" y="6462720"/>
            <a:ext cx="61668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Compresses data for efficient transmission, reducing bandwidth usage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 0"/>
          <p:cNvSpPr/>
          <p:nvPr/>
        </p:nvSpPr>
        <p:spPr>
          <a:xfrm>
            <a:off x="793800" y="123336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94" strike="noStrike">
                <a:solidFill>
                  <a:srgbClr val="ff8aaf"/>
                </a:solidFill>
                <a:latin typeface="Petrona Bold"/>
                <a:ea typeface="Petrona Bold"/>
              </a:rPr>
              <a:t>Session Layer</a:t>
            </a:r>
            <a:endParaRPr b="0" lang="en-IN" sz="4650" spc="-1" strike="noStrike">
              <a:latin typeface="Arial"/>
            </a:endParaRPr>
          </a:p>
        </p:txBody>
      </p:sp>
      <p:sp>
        <p:nvSpPr>
          <p:cNvPr id="498" name="Text 1"/>
          <p:cNvSpPr/>
          <p:nvPr/>
        </p:nvSpPr>
        <p:spPr>
          <a:xfrm>
            <a:off x="1602000" y="39153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Dialog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499" name="Text 2"/>
          <p:cNvSpPr/>
          <p:nvPr/>
        </p:nvSpPr>
        <p:spPr>
          <a:xfrm>
            <a:off x="793800" y="4423320"/>
            <a:ext cx="3785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Manages communication sessions, including establishing, coordinating, and terminating sessions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500" name="Image 0" descr="preencoded.png"/>
          <p:cNvPicPr/>
          <p:nvPr/>
        </p:nvPicPr>
        <p:blipFill>
          <a:blip r:embed="rId1"/>
          <a:stretch/>
        </p:blipFill>
        <p:spPr>
          <a:xfrm>
            <a:off x="5032800" y="2431080"/>
            <a:ext cx="4564440" cy="4564440"/>
          </a:xfrm>
          <a:prstGeom prst="rect">
            <a:avLst/>
          </a:prstGeom>
          <a:ln w="0">
            <a:noFill/>
          </a:ln>
        </p:spPr>
      </p:pic>
      <p:sp>
        <p:nvSpPr>
          <p:cNvPr id="501" name="Text 3"/>
          <p:cNvSpPr/>
          <p:nvPr/>
        </p:nvSpPr>
        <p:spPr>
          <a:xfrm>
            <a:off x="5547600" y="4501440"/>
            <a:ext cx="339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2650" spc="-38" strike="noStrike">
                <a:solidFill>
                  <a:srgbClr val="e0d6de"/>
                </a:solidFill>
                <a:latin typeface="Petrona Bold"/>
                <a:ea typeface="Petrona Bold"/>
              </a:rPr>
              <a:t>1</a:t>
            </a:r>
            <a:endParaRPr b="0" lang="en-IN" sz="2650" spc="-1" strike="noStrike">
              <a:latin typeface="Arial"/>
            </a:endParaRPr>
          </a:p>
        </p:txBody>
      </p:sp>
      <p:sp>
        <p:nvSpPr>
          <p:cNvPr id="502" name="Text 4"/>
          <p:cNvSpPr/>
          <p:nvPr/>
        </p:nvSpPr>
        <p:spPr>
          <a:xfrm>
            <a:off x="9937800" y="26892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Synchronization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03" name="Text 5"/>
          <p:cNvSpPr/>
          <p:nvPr/>
        </p:nvSpPr>
        <p:spPr>
          <a:xfrm>
            <a:off x="9937800" y="3197160"/>
            <a:ext cx="38984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Ensures data is exchanged in the correct order, preventing issues with timing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504" name="Image 1" descr="preencoded.png"/>
          <p:cNvPicPr/>
          <p:nvPr/>
        </p:nvPicPr>
        <p:blipFill>
          <a:blip r:embed="rId2"/>
          <a:stretch/>
        </p:blipFill>
        <p:spPr>
          <a:xfrm>
            <a:off x="5032800" y="2431080"/>
            <a:ext cx="4564440" cy="4564440"/>
          </a:xfrm>
          <a:prstGeom prst="rect">
            <a:avLst/>
          </a:prstGeom>
          <a:ln w="0">
            <a:noFill/>
          </a:ln>
        </p:spPr>
      </p:pic>
      <p:sp>
        <p:nvSpPr>
          <p:cNvPr id="505" name="Text 6"/>
          <p:cNvSpPr/>
          <p:nvPr/>
        </p:nvSpPr>
        <p:spPr>
          <a:xfrm>
            <a:off x="7944480" y="3117960"/>
            <a:ext cx="339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2650" spc="-38" strike="noStrike">
                <a:solidFill>
                  <a:srgbClr val="e0d6de"/>
                </a:solidFill>
                <a:latin typeface="Petrona Bold"/>
                <a:ea typeface="Petrona Bold"/>
              </a:rPr>
              <a:t>2</a:t>
            </a:r>
            <a:endParaRPr b="0" lang="en-IN" sz="2650" spc="-1" strike="noStrike">
              <a:latin typeface="Arial"/>
            </a:endParaRPr>
          </a:p>
        </p:txBody>
      </p:sp>
      <p:sp>
        <p:nvSpPr>
          <p:cNvPr id="506" name="Text 7"/>
          <p:cNvSpPr/>
          <p:nvPr/>
        </p:nvSpPr>
        <p:spPr>
          <a:xfrm>
            <a:off x="9937800" y="51415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Checkpoint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07" name="Text 8"/>
          <p:cNvSpPr/>
          <p:nvPr/>
        </p:nvSpPr>
        <p:spPr>
          <a:xfrm>
            <a:off x="9937800" y="5649840"/>
            <a:ext cx="38984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Saves data at specific points in the session, allowing for recovery in case of failures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508" name="Image 2" descr="preencoded.png"/>
          <p:cNvPicPr/>
          <p:nvPr/>
        </p:nvPicPr>
        <p:blipFill>
          <a:blip r:embed="rId3"/>
          <a:stretch/>
        </p:blipFill>
        <p:spPr>
          <a:xfrm>
            <a:off x="5032800" y="2431080"/>
            <a:ext cx="4564440" cy="4564440"/>
          </a:xfrm>
          <a:prstGeom prst="rect">
            <a:avLst/>
          </a:prstGeom>
          <a:ln w="0">
            <a:noFill/>
          </a:ln>
        </p:spPr>
      </p:pic>
      <p:sp>
        <p:nvSpPr>
          <p:cNvPr id="509" name="Text 9"/>
          <p:cNvSpPr/>
          <p:nvPr/>
        </p:nvSpPr>
        <p:spPr>
          <a:xfrm>
            <a:off x="7944480" y="5885280"/>
            <a:ext cx="339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2650" spc="-38" strike="noStrike">
                <a:solidFill>
                  <a:srgbClr val="e0d6de"/>
                </a:solidFill>
                <a:latin typeface="Petrona Bold"/>
                <a:ea typeface="Petrona Bold"/>
              </a:rPr>
              <a:t>3</a:t>
            </a:r>
            <a:endParaRPr b="0" lang="en-IN" sz="2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11" name="Text 0"/>
          <p:cNvSpPr/>
          <p:nvPr/>
        </p:nvSpPr>
        <p:spPr>
          <a:xfrm>
            <a:off x="793800" y="201420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94" strike="noStrike">
                <a:solidFill>
                  <a:srgbClr val="ff8aaf"/>
                </a:solidFill>
                <a:latin typeface="Petrona Bold"/>
                <a:ea typeface="Petrona Bold"/>
              </a:rPr>
              <a:t>Transport Layer</a:t>
            </a:r>
            <a:endParaRPr b="0" lang="en-IN" sz="4650" spc="-1" strike="noStrike">
              <a:latin typeface="Arial"/>
            </a:endParaRPr>
          </a:p>
        </p:txBody>
      </p:sp>
      <p:pic>
        <p:nvPicPr>
          <p:cNvPr id="512" name="Image 1" descr="preencoded.png"/>
          <p:cNvPicPr/>
          <p:nvPr/>
        </p:nvPicPr>
        <p:blipFill>
          <a:blip r:embed="rId2"/>
          <a:stretch/>
        </p:blipFill>
        <p:spPr>
          <a:xfrm>
            <a:off x="793800" y="309888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513" name="Text 1"/>
          <p:cNvSpPr/>
          <p:nvPr/>
        </p:nvSpPr>
        <p:spPr>
          <a:xfrm>
            <a:off x="793800" y="3892680"/>
            <a:ext cx="229176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Connection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14" name="Text 2"/>
          <p:cNvSpPr/>
          <p:nvPr/>
        </p:nvSpPr>
        <p:spPr>
          <a:xfrm>
            <a:off x="793800" y="4400640"/>
            <a:ext cx="229176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Establishes and manages connections between applications on different devices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515" name="Image 2" descr="preencoded.png"/>
          <p:cNvPicPr/>
          <p:nvPr/>
        </p:nvPicPr>
        <p:blipFill>
          <a:blip r:embed="rId3"/>
          <a:stretch/>
        </p:blipFill>
        <p:spPr>
          <a:xfrm>
            <a:off x="3425760" y="309888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516" name="Text 3"/>
          <p:cNvSpPr/>
          <p:nvPr/>
        </p:nvSpPr>
        <p:spPr>
          <a:xfrm>
            <a:off x="3425760" y="3892680"/>
            <a:ext cx="229176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Segmentation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17" name="Text 4"/>
          <p:cNvSpPr/>
          <p:nvPr/>
        </p:nvSpPr>
        <p:spPr>
          <a:xfrm>
            <a:off x="3425760" y="4400640"/>
            <a:ext cx="229176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Divides data into segments for efficient transmission, ensuring reliable delivery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518" name="Image 3" descr="preencoded.png"/>
          <p:cNvPicPr/>
          <p:nvPr/>
        </p:nvPicPr>
        <p:blipFill>
          <a:blip r:embed="rId4"/>
          <a:stretch/>
        </p:blipFill>
        <p:spPr>
          <a:xfrm>
            <a:off x="6058080" y="309888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519" name="Text 5"/>
          <p:cNvSpPr/>
          <p:nvPr/>
        </p:nvSpPr>
        <p:spPr>
          <a:xfrm>
            <a:off x="6058080" y="3892680"/>
            <a:ext cx="229176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Error Control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20" name="Text 6"/>
          <p:cNvSpPr/>
          <p:nvPr/>
        </p:nvSpPr>
        <p:spPr>
          <a:xfrm>
            <a:off x="6058080" y="4400640"/>
            <a:ext cx="22917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Provides flow control and error handling to ensure data integrity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22" name="Text 0"/>
          <p:cNvSpPr/>
          <p:nvPr/>
        </p:nvSpPr>
        <p:spPr>
          <a:xfrm>
            <a:off x="6280200" y="175644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94" strike="noStrike">
                <a:solidFill>
                  <a:srgbClr val="ff8aaf"/>
                </a:solidFill>
                <a:latin typeface="Petrona Bold"/>
                <a:ea typeface="Petrona Bold"/>
              </a:rPr>
              <a:t>Network Layer</a:t>
            </a:r>
            <a:endParaRPr b="0" lang="en-IN" sz="4650" spc="-1" strike="noStrike">
              <a:latin typeface="Arial"/>
            </a:endParaRPr>
          </a:p>
        </p:txBody>
      </p:sp>
      <p:sp>
        <p:nvSpPr>
          <p:cNvPr id="523" name="Shape 1"/>
          <p:cNvSpPr/>
          <p:nvPr/>
        </p:nvSpPr>
        <p:spPr>
          <a:xfrm>
            <a:off x="6280200" y="2840760"/>
            <a:ext cx="3664440" cy="2065320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Text 2"/>
          <p:cNvSpPr/>
          <p:nvPr/>
        </p:nvSpPr>
        <p:spPr>
          <a:xfrm>
            <a:off x="6514560" y="30751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Routing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25" name="Text 3"/>
          <p:cNvSpPr/>
          <p:nvPr/>
        </p:nvSpPr>
        <p:spPr>
          <a:xfrm>
            <a:off x="6514560" y="3583440"/>
            <a:ext cx="3195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Determines the best path for data to travel across the network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26" name="Shape 4"/>
          <p:cNvSpPr/>
          <p:nvPr/>
        </p:nvSpPr>
        <p:spPr>
          <a:xfrm>
            <a:off x="10171800" y="2840760"/>
            <a:ext cx="3664440" cy="2065320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Text 5"/>
          <p:cNvSpPr/>
          <p:nvPr/>
        </p:nvSpPr>
        <p:spPr>
          <a:xfrm>
            <a:off x="10406160" y="30751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Addressing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28" name="Text 6"/>
          <p:cNvSpPr/>
          <p:nvPr/>
        </p:nvSpPr>
        <p:spPr>
          <a:xfrm>
            <a:off x="10406160" y="3583440"/>
            <a:ext cx="3195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Adds IP addresses to data packets for network-wide communication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29" name="Shape 7"/>
          <p:cNvSpPr/>
          <p:nvPr/>
        </p:nvSpPr>
        <p:spPr>
          <a:xfrm>
            <a:off x="6280200" y="5133240"/>
            <a:ext cx="7556040" cy="1339560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Text 8"/>
          <p:cNvSpPr/>
          <p:nvPr/>
        </p:nvSpPr>
        <p:spPr>
          <a:xfrm>
            <a:off x="6514560" y="53676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Fragmentation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31" name="Text 9"/>
          <p:cNvSpPr/>
          <p:nvPr/>
        </p:nvSpPr>
        <p:spPr>
          <a:xfrm>
            <a:off x="6514560" y="587592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Divides large packets into smaller fragments for easier transmission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 0"/>
          <p:cNvSpPr/>
          <p:nvPr/>
        </p:nvSpPr>
        <p:spPr>
          <a:xfrm>
            <a:off x="793800" y="269460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94" strike="noStrike">
                <a:solidFill>
                  <a:srgbClr val="ff8aaf"/>
                </a:solidFill>
                <a:latin typeface="Petrona Bold"/>
                <a:ea typeface="Petrona Bold"/>
              </a:rPr>
              <a:t>Data Link Layer</a:t>
            </a:r>
            <a:endParaRPr b="0" lang="en-IN" sz="4650" spc="-1" strike="noStrike">
              <a:latin typeface="Arial"/>
            </a:endParaRPr>
          </a:p>
        </p:txBody>
      </p:sp>
      <p:sp>
        <p:nvSpPr>
          <p:cNvPr id="533" name="Text 1"/>
          <p:cNvSpPr/>
          <p:nvPr/>
        </p:nvSpPr>
        <p:spPr>
          <a:xfrm>
            <a:off x="793800" y="400608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ff8aaf"/>
                </a:solidFill>
                <a:latin typeface="Petrona Bold"/>
                <a:ea typeface="Petrona Bold"/>
              </a:rPr>
              <a:t>Error Detection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34" name="Text 2"/>
          <p:cNvSpPr/>
          <p:nvPr/>
        </p:nvSpPr>
        <p:spPr>
          <a:xfrm>
            <a:off x="793800" y="460476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Detects and corrects errors in the physical layer transmission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35" name="Text 3"/>
          <p:cNvSpPr/>
          <p:nvPr/>
        </p:nvSpPr>
        <p:spPr>
          <a:xfrm>
            <a:off x="7599600" y="400608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ff8aaf"/>
                </a:solidFill>
                <a:latin typeface="Petrona Bold"/>
                <a:ea typeface="Petrona Bold"/>
              </a:rPr>
              <a:t>Addressing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36" name="Text 4"/>
          <p:cNvSpPr/>
          <p:nvPr/>
        </p:nvSpPr>
        <p:spPr>
          <a:xfrm>
            <a:off x="7599600" y="460476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Adds MAC addresses to data frames, ensuring data is sent to the correct device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538" name="Text 0"/>
          <p:cNvSpPr/>
          <p:nvPr/>
        </p:nvSpPr>
        <p:spPr>
          <a:xfrm>
            <a:off x="793800" y="424548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94" strike="noStrike">
                <a:solidFill>
                  <a:srgbClr val="ff8aaf"/>
                </a:solidFill>
                <a:latin typeface="Petrona Bold"/>
                <a:ea typeface="Petrona Bold"/>
              </a:rPr>
              <a:t>Physical Layer</a:t>
            </a:r>
            <a:endParaRPr b="0" lang="en-IN" sz="4650" spc="-1" strike="noStrike">
              <a:latin typeface="Arial"/>
            </a:endParaRPr>
          </a:p>
        </p:txBody>
      </p:sp>
      <p:sp>
        <p:nvSpPr>
          <p:cNvPr id="539" name="Shape 1"/>
          <p:cNvSpPr/>
          <p:nvPr/>
        </p:nvSpPr>
        <p:spPr>
          <a:xfrm>
            <a:off x="793800" y="55854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Text 2"/>
          <p:cNvSpPr/>
          <p:nvPr/>
        </p:nvSpPr>
        <p:spPr>
          <a:xfrm>
            <a:off x="1531080" y="55854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Transmission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41" name="Text 3"/>
          <p:cNvSpPr/>
          <p:nvPr/>
        </p:nvSpPr>
        <p:spPr>
          <a:xfrm>
            <a:off x="1531080" y="6093360"/>
            <a:ext cx="5670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Converts data into electrical signals for transmission over physical media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42" name="Shape 4"/>
          <p:cNvSpPr/>
          <p:nvPr/>
        </p:nvSpPr>
        <p:spPr>
          <a:xfrm>
            <a:off x="7428600" y="55854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Text 5"/>
          <p:cNvSpPr/>
          <p:nvPr/>
        </p:nvSpPr>
        <p:spPr>
          <a:xfrm>
            <a:off x="8165880" y="55854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49" strike="noStrike">
                <a:solidFill>
                  <a:srgbClr val="e0d6de"/>
                </a:solidFill>
                <a:latin typeface="Petrona Bold"/>
                <a:ea typeface="Petrona Bold"/>
              </a:rPr>
              <a:t>Media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44" name="Text 6"/>
          <p:cNvSpPr/>
          <p:nvPr/>
        </p:nvSpPr>
        <p:spPr>
          <a:xfrm>
            <a:off x="8165880" y="6093360"/>
            <a:ext cx="5670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38" strike="noStrike">
                <a:solidFill>
                  <a:srgbClr val="e0d6de"/>
                </a:solidFill>
                <a:latin typeface="Inter"/>
                <a:ea typeface="Inter"/>
              </a:rPr>
              <a:t>Handles physical aspects like cable types, connectors, and signal strength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2025-03-13T11:20:29Z</dcterms:created>
  <dc:creator>PptxGenJS</dc:creator>
  <dc:description/>
  <dc:language>en-IN</dc:language>
  <cp:lastModifiedBy/>
  <dcterms:modified xsi:type="dcterms:W3CDTF">2025-03-18T20:05:01Z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On-screen Show (16:9)</vt:lpwstr>
  </property>
  <property fmtid="{D5CDD505-2E9C-101B-9397-08002B2CF9AE}" pid="4" name="Slides">
    <vt:i4>11</vt:i4>
  </property>
</Properties>
</file>